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4" r:id="rId3"/>
    <p:sldId id="275" r:id="rId4"/>
    <p:sldId id="277" r:id="rId5"/>
    <p:sldId id="273" r:id="rId6"/>
    <p:sldId id="278" r:id="rId7"/>
    <p:sldId id="276" r:id="rId8"/>
    <p:sldId id="267" r:id="rId9"/>
    <p:sldId id="268" r:id="rId10"/>
    <p:sldId id="269" r:id="rId11"/>
    <p:sldId id="262" r:id="rId12"/>
    <p:sldId id="263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02.02.2021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02.02.2021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02.02.2021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02.02.2021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02.02.2021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02.02.2021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02.02.2021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02.02.2021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02.02.2021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02.02.2021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02.02.2021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60000"/>
                <a:lumOff val="40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02.02.2021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14348" y="1785926"/>
            <a:ext cx="7786742" cy="4286280"/>
          </a:xfrm>
        </p:spPr>
        <p:txBody>
          <a:bodyPr>
            <a:normAutofit/>
          </a:bodyPr>
          <a:lstStyle/>
          <a:p>
            <a:endParaRPr lang="cs-CZ" sz="6000" dirty="0">
              <a:solidFill>
                <a:schemeClr val="tx1"/>
              </a:solidFill>
            </a:endParaRPr>
          </a:p>
          <a:p>
            <a:r>
              <a:rPr lang="cs-CZ" sz="6000" b="1" dirty="0">
                <a:solidFill>
                  <a:schemeClr val="tx1"/>
                </a:solidFill>
              </a:rPr>
              <a:t>VĚTNÉ ČLENY</a:t>
            </a:r>
          </a:p>
        </p:txBody>
      </p:sp>
    </p:spTree>
    <p:extLst>
      <p:ext uri="{BB962C8B-B14F-4D97-AF65-F5344CB8AC3E}">
        <p14:creationId xmlns:p14="http://schemas.microsoft.com/office/powerpoint/2010/main" val="1672916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797C8D-FD9A-40E0-B727-6AE63BE3F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ROZVÍJEJÍCÍ VĚTNÉ ČLENY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8FAF7D91-CD25-47CC-BDE6-9D19B0E44E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8539171"/>
              </p:ext>
            </p:extLst>
          </p:nvPr>
        </p:nvGraphicFramePr>
        <p:xfrm>
          <a:off x="107504" y="1412776"/>
          <a:ext cx="8928992" cy="51705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255644578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83843352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518947677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301907057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1926804712"/>
                    </a:ext>
                  </a:extLst>
                </a:gridCol>
              </a:tblGrid>
              <a:tr h="78250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na čem závisí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jak se ptáme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jak se dělí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čím bývá vyjádřen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4554758"/>
                  </a:ext>
                </a:extLst>
              </a:tr>
              <a:tr h="1772659">
                <a:tc>
                  <a:txBody>
                    <a:bodyPr/>
                    <a:lstStyle/>
                    <a:p>
                      <a:pPr algn="ctr"/>
                      <a:endParaRPr lang="cs-CZ" sz="2000" dirty="0"/>
                    </a:p>
                    <a:p>
                      <a:pPr algn="ctr"/>
                      <a:endParaRPr lang="cs-CZ" sz="2000" dirty="0"/>
                    </a:p>
                    <a:p>
                      <a:pPr algn="ctr"/>
                      <a:r>
                        <a:rPr lang="cs-CZ" sz="2000" b="1" dirty="0"/>
                        <a:t>přívlastek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/>
                        <a:t>podstatné jméno</a:t>
                      </a:r>
                    </a:p>
                    <a:p>
                      <a:pPr algn="ctr"/>
                      <a:endParaRPr lang="cs-CZ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Jaký? Který? Čí?</a:t>
                      </a:r>
                      <a:endParaRPr lang="cs-CZ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shodný </a:t>
                      </a:r>
                      <a:r>
                        <a:rPr lang="cs-CZ" sz="2000" b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(shoduje se v rodě, čísle a pádě s podstatným jménem</a:t>
                      </a:r>
                    </a:p>
                    <a:p>
                      <a:r>
                        <a:rPr lang="cs-CZ" sz="2000" b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neshodný </a:t>
                      </a:r>
                      <a:r>
                        <a:rPr lang="cs-CZ" sz="2000" b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(neshoduje se alespoň v jednom)</a:t>
                      </a:r>
                      <a:endParaRPr lang="cs-CZ" sz="2000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přídavné jméno, zájmeno, podstatné jméno, číslovka a infinitiv</a:t>
                      </a:r>
                      <a:endParaRPr lang="cs-CZ" sz="20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281133"/>
                  </a:ext>
                </a:extLst>
              </a:tr>
              <a:tr h="2615425">
                <a:tc>
                  <a:txBody>
                    <a:bodyPr/>
                    <a:lstStyle/>
                    <a:p>
                      <a:pPr algn="ctr"/>
                      <a:endParaRPr lang="cs-CZ" sz="2000" dirty="0"/>
                    </a:p>
                    <a:p>
                      <a:pPr algn="ctr"/>
                      <a:endParaRPr lang="cs-CZ" sz="2000" dirty="0"/>
                    </a:p>
                    <a:p>
                      <a:pPr algn="ctr"/>
                      <a:endParaRPr lang="cs-CZ" sz="2000" b="1" dirty="0"/>
                    </a:p>
                    <a:p>
                      <a:pPr algn="ctr"/>
                      <a:endParaRPr lang="cs-CZ" sz="2000" b="1" dirty="0"/>
                    </a:p>
                    <a:p>
                      <a:pPr algn="ctr"/>
                      <a:r>
                        <a:rPr lang="cs-CZ" sz="2000" b="1" dirty="0"/>
                        <a:t>doplněk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b="0" u="non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2000" b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sloveso </a:t>
                      </a:r>
                    </a:p>
                    <a:p>
                      <a:r>
                        <a:rPr lang="cs-CZ" sz="2000" b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zároveň podstatné jméno nebo zájmeno</a:t>
                      </a:r>
                      <a:endParaRPr lang="cs-CZ" sz="2000" b="0" u="none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dirty="0"/>
                    </a:p>
                    <a:p>
                      <a:pPr algn="ctr"/>
                      <a:endParaRPr lang="cs-CZ" sz="20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cs-CZ" sz="20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Jak? Kterak?</a:t>
                      </a:r>
                      <a:endParaRPr lang="cs-CZ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podstatné jméno, přídavné jméno, číslovka, přechodník</a:t>
                      </a:r>
                    </a:p>
                    <a:p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infinitiv</a:t>
                      </a:r>
                      <a:endParaRPr lang="cs-CZ" sz="2000" b="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472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3511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00100" y="500042"/>
            <a:ext cx="70009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>
                <a:latin typeface="Arial Black" pitchFamily="34" charset="0"/>
              </a:rPr>
              <a:t>Sečtělí žáci  nedělají v diktátech žádné chyby.</a:t>
            </a:r>
          </a:p>
        </p:txBody>
      </p:sp>
      <p:sp>
        <p:nvSpPr>
          <p:cNvPr id="4" name="Elipsa 3"/>
          <p:cNvSpPr/>
          <p:nvPr/>
        </p:nvSpPr>
        <p:spPr>
          <a:xfrm>
            <a:off x="142844" y="1428736"/>
            <a:ext cx="1143008" cy="914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sečtělí</a:t>
            </a:r>
          </a:p>
        </p:txBody>
      </p:sp>
      <p:sp>
        <p:nvSpPr>
          <p:cNvPr id="5" name="Elipsa 4"/>
          <p:cNvSpPr/>
          <p:nvPr/>
        </p:nvSpPr>
        <p:spPr>
          <a:xfrm>
            <a:off x="1643042" y="1500174"/>
            <a:ext cx="914400" cy="85725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žáci</a:t>
            </a:r>
          </a:p>
        </p:txBody>
      </p:sp>
      <p:sp>
        <p:nvSpPr>
          <p:cNvPr id="6" name="Elipsa 5"/>
          <p:cNvSpPr/>
          <p:nvPr/>
        </p:nvSpPr>
        <p:spPr>
          <a:xfrm>
            <a:off x="3000364" y="1500174"/>
            <a:ext cx="1357322" cy="914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nedělají</a:t>
            </a:r>
          </a:p>
        </p:txBody>
      </p:sp>
      <p:sp>
        <p:nvSpPr>
          <p:cNvPr id="7" name="Elipsa 6"/>
          <p:cNvSpPr/>
          <p:nvPr/>
        </p:nvSpPr>
        <p:spPr>
          <a:xfrm>
            <a:off x="4572000" y="1500174"/>
            <a:ext cx="1714512" cy="914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v diktátech</a:t>
            </a:r>
          </a:p>
        </p:txBody>
      </p:sp>
      <p:sp>
        <p:nvSpPr>
          <p:cNvPr id="8" name="Elipsa 7"/>
          <p:cNvSpPr/>
          <p:nvPr/>
        </p:nvSpPr>
        <p:spPr>
          <a:xfrm>
            <a:off x="7786710" y="1500174"/>
            <a:ext cx="1200152" cy="914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chyby</a:t>
            </a:r>
          </a:p>
        </p:txBody>
      </p:sp>
      <p:sp>
        <p:nvSpPr>
          <p:cNvPr id="20" name="Elipsa 19"/>
          <p:cNvSpPr/>
          <p:nvPr/>
        </p:nvSpPr>
        <p:spPr>
          <a:xfrm>
            <a:off x="6429388" y="1500174"/>
            <a:ext cx="1200152" cy="914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žádné</a:t>
            </a:r>
          </a:p>
        </p:txBody>
      </p:sp>
      <p:sp>
        <p:nvSpPr>
          <p:cNvPr id="21" name="Je rovno 20"/>
          <p:cNvSpPr/>
          <p:nvPr/>
        </p:nvSpPr>
        <p:spPr>
          <a:xfrm>
            <a:off x="2357422" y="3429000"/>
            <a:ext cx="914400" cy="428628"/>
          </a:xfrm>
          <a:prstGeom prst="mathEqua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26" name="Přímá spojovací šipka 25"/>
          <p:cNvCxnSpPr/>
          <p:nvPr/>
        </p:nvCxnSpPr>
        <p:spPr>
          <a:xfrm rot="10800000">
            <a:off x="4139952" y="4103803"/>
            <a:ext cx="1143008" cy="8572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šipka 27"/>
          <p:cNvCxnSpPr>
            <a:cxnSpLocks/>
          </p:cNvCxnSpPr>
          <p:nvPr/>
        </p:nvCxnSpPr>
        <p:spPr>
          <a:xfrm flipH="1" flipV="1">
            <a:off x="4380810" y="3713651"/>
            <a:ext cx="3773211" cy="127943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šipka 29"/>
          <p:cNvCxnSpPr/>
          <p:nvPr/>
        </p:nvCxnSpPr>
        <p:spPr>
          <a:xfrm flipV="1">
            <a:off x="7062797" y="5357826"/>
            <a:ext cx="928694" cy="84829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ovací šipka 36"/>
          <p:cNvCxnSpPr/>
          <p:nvPr/>
        </p:nvCxnSpPr>
        <p:spPr>
          <a:xfrm flipV="1">
            <a:off x="989978" y="3933056"/>
            <a:ext cx="714381" cy="70541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33333E-6 L 0.0033 0.25648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128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7.40741E-7 L 0.00625 0.24468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" y="1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 L -0.00538 0.26065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" y="130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96296E-6 L -0.00139 0.24746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1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 L 0.00452 0.43495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217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07407E-6 L 0.00417 0.44422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3.33333E-6 L 0.00069 0.43518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8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7.40741E-7 L 0.00173 0.44421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33333E-6 L 0.00017 0.4456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3"/>
                                    </p:animMotion>
                                  </p:childTnLst>
                                </p:cTn>
                              </p:par>
                              <p:par>
                                <p:cTn id="9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7.40741E-7 L -0.00694 0.44421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" y="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1.85185E-6 L -0.00104 0.64514 " pathEditMode="relative" rAng="0" ptsTypes="AA">
                                      <p:cBhvr>
                                        <p:cTn id="109" dur="2000" fill="hold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322"/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7.40741E-7 L -0.00018 0.63333 " pathEditMode="relative" rAng="0" ptsTypes="AA">
                                      <p:cBhvr>
                                        <p:cTn id="111" dur="2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4" grpId="0" build="allAtOnce" animBg="1"/>
      <p:bldP spid="4" grpId="1" uiExpand="1" build="allAtOnce" animBg="1"/>
      <p:bldP spid="5" grpId="0" build="allAtOnce" animBg="1"/>
      <p:bldP spid="5" grpId="1" uiExpand="1" build="allAtOnce" animBg="1"/>
      <p:bldP spid="6" grpId="0" build="allAtOnce" animBg="1"/>
      <p:bldP spid="6" grpId="1" uiExpand="1" build="allAtOnce" animBg="1"/>
      <p:bldP spid="7" grpId="0" build="allAtOnce" animBg="1"/>
      <p:bldP spid="7" grpId="1" uiExpand="1" build="allAtOnce" animBg="1"/>
      <p:bldP spid="8" grpId="0" build="allAtOnce" animBg="1"/>
      <p:bldP spid="8" grpId="1" uiExpand="1" build="allAtOnce" animBg="1"/>
      <p:bldP spid="20" grpId="0" build="allAtOnce" animBg="1"/>
      <p:bldP spid="20" grpId="1" uiExpand="1" build="allAtOnce" animBg="1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428596" y="2428868"/>
            <a:ext cx="6223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Někteří z nás se prošli  po Václavském náměstí.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28596" y="4214818"/>
            <a:ext cx="5905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Na Pražském hradě nás zaujala výměna stáží.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28596" y="6143644"/>
            <a:ext cx="71961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Naši přátelé byli zvědavi na budovu Národního divadla.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28596" y="5214950"/>
            <a:ext cx="5965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Z Karlova mostu viděli projíždějící výletní loď.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28596" y="1571612"/>
            <a:ext cx="7537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Z Černého Mostu se vydejte metrem do stanice Vyšehrad.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57158" y="428604"/>
            <a:ext cx="8429684" cy="40011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>
                <a:solidFill>
                  <a:schemeClr val="bg2">
                    <a:lumMod val="50000"/>
                  </a:schemeClr>
                </a:solidFill>
              </a:rPr>
              <a:t>Podle uvedeného návodu proveď rozbor vět a urči všechny větné členy.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28596" y="3286124"/>
            <a:ext cx="63785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Staroměstský orloj je vzácná historická památka.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 build="allAtOnce" animBg="1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0B7B3-6DFD-4586-994E-403E311F1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cs-CZ" b="1" dirty="0"/>
              <a:t>VĚTNÝ ČLEN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8C506D0-2797-472E-BD8F-CA7E5BF28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556792"/>
            <a:ext cx="8856984" cy="5026570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>
                <a:solidFill>
                  <a:srgbClr val="FFC000"/>
                </a:solidFill>
              </a:rPr>
              <a:t>plnovýznamové slovo</a:t>
            </a:r>
            <a:r>
              <a:rPr lang="cs-CZ" dirty="0"/>
              <a:t>, které je součástí věty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>
                <a:solidFill>
                  <a:srgbClr val="FFC000"/>
                </a:solidFill>
              </a:rPr>
              <a:t>jeden větný člen </a:t>
            </a:r>
            <a:r>
              <a:rPr lang="cs-CZ" dirty="0"/>
              <a:t>jsou: </a:t>
            </a:r>
          </a:p>
          <a:p>
            <a:pPr marL="0" indent="0">
              <a:buNone/>
            </a:pPr>
            <a:endParaRPr lang="cs-CZ" dirty="0"/>
          </a:p>
          <a:p>
            <a:pPr>
              <a:spcBef>
                <a:spcPts val="600"/>
              </a:spcBef>
              <a:spcAft>
                <a:spcPts val="1425"/>
              </a:spcAft>
              <a:buClr>
                <a:srgbClr val="6EA0B0"/>
              </a:buClr>
              <a:buSzPct val="45000"/>
              <a:buFont typeface="Wingdings" panose="05000000000000000000" pitchFamily="2" charset="2"/>
              <a:buChar char=""/>
            </a:pPr>
            <a:r>
              <a:rPr lang="cs-CZ" altLang="cs-CZ" dirty="0">
                <a:solidFill>
                  <a:srgbClr val="FFFFFF"/>
                </a:solidFill>
              </a:rPr>
              <a:t>se + sloveso = zvratné sloveso</a:t>
            </a:r>
          </a:p>
          <a:p>
            <a:pPr>
              <a:spcBef>
                <a:spcPts val="600"/>
              </a:spcBef>
              <a:spcAft>
                <a:spcPts val="1425"/>
              </a:spcAft>
              <a:buClr>
                <a:srgbClr val="6EA0B0"/>
              </a:buClr>
              <a:buSzPct val="45000"/>
              <a:buFont typeface="Wingdings" panose="05000000000000000000" pitchFamily="2" charset="2"/>
              <a:buChar char=""/>
            </a:pPr>
            <a:r>
              <a:rPr lang="cs-CZ" altLang="cs-CZ" dirty="0">
                <a:solidFill>
                  <a:srgbClr val="FFFFFF"/>
                </a:solidFill>
              </a:rPr>
              <a:t>přísudek jmenný se sponou</a:t>
            </a:r>
          </a:p>
          <a:p>
            <a:pPr>
              <a:spcBef>
                <a:spcPts val="600"/>
              </a:spcBef>
              <a:spcAft>
                <a:spcPts val="1425"/>
              </a:spcAft>
              <a:buClr>
                <a:srgbClr val="6EA0B0"/>
              </a:buClr>
              <a:buSzPct val="45000"/>
              <a:buFont typeface="Wingdings" panose="05000000000000000000" pitchFamily="2" charset="2"/>
              <a:buChar char=""/>
            </a:pPr>
            <a:r>
              <a:rPr lang="cs-CZ" altLang="cs-CZ" dirty="0">
                <a:solidFill>
                  <a:srgbClr val="FFFFFF"/>
                </a:solidFill>
              </a:rPr>
              <a:t>předložka +  jméno</a:t>
            </a:r>
          </a:p>
          <a:p>
            <a:pPr>
              <a:spcBef>
                <a:spcPts val="600"/>
              </a:spcBef>
              <a:spcAft>
                <a:spcPts val="1425"/>
              </a:spcAft>
              <a:buClr>
                <a:srgbClr val="6EA0B0"/>
              </a:buClr>
              <a:buSzPct val="45000"/>
              <a:buFont typeface="Wingdings" panose="05000000000000000000" pitchFamily="2" charset="2"/>
              <a:buChar char=""/>
            </a:pPr>
            <a:r>
              <a:rPr lang="cs-CZ" altLang="cs-CZ" dirty="0">
                <a:solidFill>
                  <a:srgbClr val="FFFFFF"/>
                </a:solidFill>
              </a:rPr>
              <a:t>infinitiv +  způsobová slovesa (moci, muset, mít, smět, chtít)</a:t>
            </a:r>
          </a:p>
          <a:p>
            <a:pPr>
              <a:spcBef>
                <a:spcPts val="600"/>
              </a:spcBef>
              <a:spcAft>
                <a:spcPts val="1425"/>
              </a:spcAft>
              <a:buClr>
                <a:srgbClr val="6EA0B0"/>
              </a:buClr>
              <a:buSzPct val="45000"/>
              <a:buFont typeface="Wingdings" panose="05000000000000000000" pitchFamily="2" charset="2"/>
              <a:buChar char=""/>
            </a:pPr>
            <a:r>
              <a:rPr lang="cs-CZ" altLang="cs-CZ" dirty="0">
                <a:solidFill>
                  <a:srgbClr val="FFFFFF"/>
                </a:solidFill>
              </a:rPr>
              <a:t>infinitiv + fázová slovesa (začít, začínat, přestat, přestávat)</a:t>
            </a:r>
          </a:p>
          <a:p>
            <a:pPr>
              <a:spcBef>
                <a:spcPts val="600"/>
              </a:spcBef>
              <a:spcAft>
                <a:spcPts val="1425"/>
              </a:spcAft>
              <a:buClr>
                <a:srgbClr val="6EA0B0"/>
              </a:buClr>
              <a:buSzPct val="45000"/>
              <a:buFont typeface="Wingdings" panose="05000000000000000000" pitchFamily="2" charset="2"/>
              <a:buChar char=""/>
            </a:pPr>
            <a:r>
              <a:rPr lang="cs-CZ" altLang="cs-CZ" dirty="0">
                <a:solidFill>
                  <a:srgbClr val="FFFFFF"/>
                </a:solidFill>
              </a:rPr>
              <a:t>složená příslovce (křížem krážem)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8244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0B7B3-6DFD-4586-994E-403E311F1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VĚTNÝ ČLEN MŮŽE BÝT: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8C506D0-2797-472E-BD8F-CA7E5BF28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r>
              <a:rPr lang="cs-CZ" dirty="0"/>
              <a:t>holý			</a:t>
            </a:r>
            <a:r>
              <a:rPr lang="cs-CZ" b="1" i="1" dirty="0">
                <a:solidFill>
                  <a:srgbClr val="FFC000"/>
                </a:solidFill>
              </a:rPr>
              <a:t>Petr</a:t>
            </a:r>
          </a:p>
          <a:p>
            <a:endParaRPr lang="cs-CZ" dirty="0"/>
          </a:p>
          <a:p>
            <a:r>
              <a:rPr lang="cs-CZ" dirty="0"/>
              <a:t>rozvitý			</a:t>
            </a:r>
            <a:r>
              <a:rPr lang="cs-CZ" b="1" i="1" dirty="0">
                <a:solidFill>
                  <a:srgbClr val="FFC000"/>
                </a:solidFill>
              </a:rPr>
              <a:t>náš malý Petr</a:t>
            </a:r>
          </a:p>
          <a:p>
            <a:endParaRPr lang="cs-CZ" dirty="0"/>
          </a:p>
          <a:p>
            <a:r>
              <a:rPr lang="cs-CZ" dirty="0"/>
              <a:t>několikanásobný	</a:t>
            </a:r>
            <a:r>
              <a:rPr lang="cs-CZ" b="1" i="1" dirty="0">
                <a:solidFill>
                  <a:srgbClr val="FFC000"/>
                </a:solidFill>
              </a:rPr>
              <a:t>Petr, Pavel, Mirek a Jakub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2166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0B7B3-6DFD-4586-994E-403E311F1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VĚTNÝM ČLENEM NEJSOU: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8C506D0-2797-472E-BD8F-CA7E5BF28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 marL="0" indent="0">
              <a:buNone/>
            </a:pPr>
            <a:r>
              <a:rPr lang="cs-CZ" altLang="cs-CZ" dirty="0">
                <a:solidFill>
                  <a:srgbClr val="FFFFFF"/>
                </a:solidFill>
              </a:rPr>
              <a:t>předložky </a:t>
            </a:r>
          </a:p>
          <a:p>
            <a:pPr marL="0" indent="0">
              <a:buNone/>
            </a:pPr>
            <a:endParaRPr lang="cs-CZ" altLang="cs-CZ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cs-CZ" altLang="cs-CZ" dirty="0">
                <a:solidFill>
                  <a:srgbClr val="FFFFFF"/>
                </a:solidFill>
              </a:rPr>
              <a:t>spojky</a:t>
            </a:r>
          </a:p>
          <a:p>
            <a:pPr marL="0" indent="0">
              <a:buNone/>
            </a:pPr>
            <a:endParaRPr lang="cs-CZ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cs-CZ" altLang="cs-CZ" dirty="0">
                <a:solidFill>
                  <a:srgbClr val="FFFFFF"/>
                </a:solidFill>
              </a:rPr>
              <a:t>částice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1682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94BA49-0489-4886-A194-539455F66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SKLADEBNÍ DVOJICE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8D12E6D-461D-49DB-B862-369388CC9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14602"/>
          </a:xfrm>
        </p:spPr>
        <p:txBody>
          <a:bodyPr/>
          <a:lstStyle/>
          <a:p>
            <a:r>
              <a:rPr lang="cs-CZ" sz="2800" dirty="0"/>
              <a:t>slova, která tvoří skladební dvojici poznáme tak, že </a:t>
            </a:r>
            <a:r>
              <a:rPr lang="cs-CZ" sz="2800" b="1" dirty="0">
                <a:solidFill>
                  <a:srgbClr val="FFC000"/>
                </a:solidFill>
              </a:rPr>
              <a:t>jedním slovem se zeptáme a druhým odpovíme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b="1" dirty="0">
                <a:solidFill>
                  <a:srgbClr val="FFC000"/>
                </a:solidFill>
              </a:rPr>
              <a:t>ptáme se členem řídícím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b="1" dirty="0">
                <a:solidFill>
                  <a:srgbClr val="FFC000"/>
                </a:solidFill>
              </a:rPr>
              <a:t>odpovídáme členem závislým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podmět s přísudkem tvoří 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b="1" dirty="0">
                <a:solidFill>
                  <a:srgbClr val="FF0000"/>
                </a:solidFill>
              </a:rPr>
              <a:t>	</a:t>
            </a:r>
            <a:r>
              <a:rPr lang="cs-CZ" sz="2800" b="1" dirty="0">
                <a:solidFill>
                  <a:srgbClr val="FFC000"/>
                </a:solidFill>
              </a:rPr>
              <a:t>ZÁKLADNÍ SKLADEBNÍ DVOJICI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4765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94BA49-0489-4886-A194-539455F6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b="1" dirty="0"/>
              <a:t>SKLADEBNÍ DVOJICE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8D12E6D-461D-49DB-B862-369388CC9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052736"/>
            <a:ext cx="8640960" cy="5530626"/>
          </a:xfrm>
        </p:spPr>
        <p:txBody>
          <a:bodyPr/>
          <a:lstStyle/>
          <a:p>
            <a:pPr marL="0" indent="0">
              <a:buNone/>
            </a:pPr>
            <a:r>
              <a:rPr lang="cs-CZ" b="1" u="sng" dirty="0">
                <a:solidFill>
                  <a:srgbClr val="FFC000"/>
                </a:solidFill>
              </a:rPr>
              <a:t>Můj bratr prožil na letním táboře radostné chvíle.</a:t>
            </a:r>
          </a:p>
          <a:p>
            <a:pPr marL="0" indent="0">
              <a:buNone/>
            </a:pPr>
            <a:endParaRPr lang="cs-CZ" sz="800" b="1" u="sng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b="1" dirty="0"/>
              <a:t>V této větě jsou tyto skladební dvojice:</a:t>
            </a:r>
          </a:p>
          <a:p>
            <a:pPr marL="0" indent="0">
              <a:buNone/>
            </a:pPr>
            <a:endParaRPr lang="cs-CZ" sz="800" b="1" dirty="0"/>
          </a:p>
          <a:p>
            <a:r>
              <a:rPr lang="cs-CZ" i="1" dirty="0">
                <a:solidFill>
                  <a:srgbClr val="FFC000"/>
                </a:solidFill>
              </a:rPr>
              <a:t>bratr prožil </a:t>
            </a:r>
            <a:r>
              <a:rPr lang="cs-CZ" dirty="0"/>
              <a:t>– základní skladební dvojice</a:t>
            </a:r>
          </a:p>
          <a:p>
            <a:r>
              <a:rPr lang="cs-CZ" i="1" dirty="0">
                <a:solidFill>
                  <a:srgbClr val="FFC000"/>
                </a:solidFill>
              </a:rPr>
              <a:t>můj bratr</a:t>
            </a:r>
          </a:p>
          <a:p>
            <a:r>
              <a:rPr lang="cs-CZ" i="1" dirty="0">
                <a:solidFill>
                  <a:srgbClr val="FFC000"/>
                </a:solidFill>
              </a:rPr>
              <a:t>prožil na táboře</a:t>
            </a:r>
          </a:p>
          <a:p>
            <a:r>
              <a:rPr lang="cs-CZ" i="1" dirty="0">
                <a:solidFill>
                  <a:srgbClr val="FFC000"/>
                </a:solidFill>
              </a:rPr>
              <a:t>na letním táboře</a:t>
            </a:r>
          </a:p>
          <a:p>
            <a:r>
              <a:rPr lang="cs-CZ" i="1" dirty="0">
                <a:solidFill>
                  <a:srgbClr val="FFC000"/>
                </a:solidFill>
              </a:rPr>
              <a:t>prožil chvíle</a:t>
            </a:r>
          </a:p>
          <a:p>
            <a:r>
              <a:rPr lang="cs-CZ" i="1" dirty="0">
                <a:solidFill>
                  <a:srgbClr val="FFC000"/>
                </a:solidFill>
              </a:rPr>
              <a:t>radostné chvíle</a:t>
            </a:r>
          </a:p>
        </p:txBody>
      </p:sp>
    </p:spTree>
    <p:extLst>
      <p:ext uri="{BB962C8B-B14F-4D97-AF65-F5344CB8AC3E}">
        <p14:creationId xmlns:p14="http://schemas.microsoft.com/office/powerpoint/2010/main" val="3028972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94BA49-0489-4886-A194-539455F6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b="1" dirty="0"/>
              <a:t>POSTUP PŘI URČOVÁNÍ VĚTNÝCH ČLENŮ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8D12E6D-461D-49DB-B862-369388CC9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314602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1425"/>
              </a:spcAft>
              <a:buClr>
                <a:srgbClr val="6EA0B0"/>
              </a:buClr>
              <a:buFont typeface="Times New Roman" panose="02020603050405020304" pitchFamily="18" charset="0"/>
              <a:buAutoNum type="arabicPeriod"/>
            </a:pPr>
            <a:r>
              <a:rPr lang="cs-CZ" altLang="cs-CZ" sz="2800" dirty="0">
                <a:solidFill>
                  <a:srgbClr val="FFFFFF"/>
                </a:solidFill>
              </a:rPr>
              <a:t>Určíme podmět – kdo, co?</a:t>
            </a:r>
          </a:p>
          <a:p>
            <a:pPr>
              <a:spcBef>
                <a:spcPts val="600"/>
              </a:spcBef>
              <a:spcAft>
                <a:spcPts val="1425"/>
              </a:spcAft>
              <a:buClr>
                <a:srgbClr val="6EA0B0"/>
              </a:buClr>
              <a:buFont typeface="Times New Roman" panose="02020603050405020304" pitchFamily="18" charset="0"/>
              <a:buAutoNum type="arabicPeriod"/>
            </a:pPr>
            <a:r>
              <a:rPr lang="cs-CZ" altLang="cs-CZ" sz="2800" dirty="0">
                <a:solidFill>
                  <a:srgbClr val="FFFFFF"/>
                </a:solidFill>
              </a:rPr>
              <a:t>Určíme přísudek – co dělá podmět?</a:t>
            </a:r>
          </a:p>
          <a:p>
            <a:pPr>
              <a:spcBef>
                <a:spcPts val="600"/>
              </a:spcBef>
              <a:spcAft>
                <a:spcPts val="1425"/>
              </a:spcAft>
              <a:buClr>
                <a:srgbClr val="6EA0B0"/>
              </a:buClr>
              <a:buFont typeface="Times New Roman" panose="02020603050405020304" pitchFamily="18" charset="0"/>
              <a:buAutoNum type="arabicPeriod"/>
            </a:pPr>
            <a:r>
              <a:rPr lang="cs-CZ" altLang="cs-CZ" sz="2800" dirty="0">
                <a:solidFill>
                  <a:srgbClr val="FFFFFF"/>
                </a:solidFill>
              </a:rPr>
              <a:t>K podstatným jménům dáváme otázky: jaký, který, čí? – určíme přívlastky</a:t>
            </a:r>
          </a:p>
          <a:p>
            <a:pPr>
              <a:spcBef>
                <a:spcPts val="600"/>
              </a:spcBef>
              <a:spcAft>
                <a:spcPts val="1425"/>
              </a:spcAft>
              <a:buClr>
                <a:srgbClr val="6EA0B0"/>
              </a:buClr>
              <a:buFont typeface="Times New Roman" panose="02020603050405020304" pitchFamily="18" charset="0"/>
              <a:buAutoNum type="arabicPeriod"/>
            </a:pPr>
            <a:r>
              <a:rPr lang="cs-CZ" altLang="cs-CZ" sz="2800" dirty="0">
                <a:solidFill>
                  <a:srgbClr val="FFFFFF"/>
                </a:solidFill>
              </a:rPr>
              <a:t>Ke slovesům, přídavným jménům a příslovcím dáváme otázky pro příslovečná určení</a:t>
            </a:r>
          </a:p>
          <a:p>
            <a:pPr>
              <a:spcBef>
                <a:spcPts val="600"/>
              </a:spcBef>
              <a:spcAft>
                <a:spcPts val="1425"/>
              </a:spcAft>
              <a:buClr>
                <a:srgbClr val="6EA0B0"/>
              </a:buClr>
              <a:buFont typeface="Times New Roman" panose="02020603050405020304" pitchFamily="18" charset="0"/>
              <a:buAutoNum type="arabicPeriod"/>
            </a:pPr>
            <a:r>
              <a:rPr lang="cs-CZ" altLang="cs-CZ" sz="2800" dirty="0">
                <a:solidFill>
                  <a:srgbClr val="FFFFFF"/>
                </a:solidFill>
              </a:rPr>
              <a:t>Ke slovesům a přídavným jménům dáváme pádové otázky – určíme předmět</a:t>
            </a:r>
          </a:p>
          <a:p>
            <a:r>
              <a:rPr lang="cs-CZ" b="1" dirty="0">
                <a:solidFill>
                  <a:srgbClr val="FFC000"/>
                </a:solidFill>
              </a:rPr>
              <a:t>využijeme následující tabulky s přehledy</a:t>
            </a:r>
          </a:p>
        </p:txBody>
      </p:sp>
    </p:spTree>
    <p:extLst>
      <p:ext uri="{BB962C8B-B14F-4D97-AF65-F5344CB8AC3E}">
        <p14:creationId xmlns:p14="http://schemas.microsoft.com/office/powerpoint/2010/main" val="4220003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797C8D-FD9A-40E0-B727-6AE63BE3F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b="1" dirty="0"/>
              <a:t>ZÁKLADNÍ VĚTNÉ ČLENY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8FAF7D91-CD25-47CC-BDE6-9D19B0E44E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3064435"/>
              </p:ext>
            </p:extLst>
          </p:nvPr>
        </p:nvGraphicFramePr>
        <p:xfrm>
          <a:off x="179512" y="1417638"/>
          <a:ext cx="8856984" cy="483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55644578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83843352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518947677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301907057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1926804712"/>
                    </a:ext>
                  </a:extLst>
                </a:gridCol>
              </a:tblGrid>
              <a:tr h="85923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  <a:p>
                      <a:pPr algn="ctr"/>
                      <a:r>
                        <a:rPr lang="cs-CZ" dirty="0"/>
                        <a:t>na čem závisí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  <a:p>
                      <a:pPr algn="ctr"/>
                      <a:r>
                        <a:rPr lang="cs-CZ" dirty="0"/>
                        <a:t>jak se ptáme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  <a:p>
                      <a:pPr algn="ctr"/>
                      <a:r>
                        <a:rPr lang="cs-CZ" dirty="0"/>
                        <a:t>jak se dělí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  <a:p>
                      <a:pPr algn="ctr"/>
                      <a:r>
                        <a:rPr lang="cs-CZ" dirty="0"/>
                        <a:t>čím bývá vyjádřen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4554758"/>
                  </a:ext>
                </a:extLst>
              </a:tr>
              <a:tr h="1740912">
                <a:tc>
                  <a:txBody>
                    <a:bodyPr/>
                    <a:lstStyle/>
                    <a:p>
                      <a:pPr algn="ctr"/>
                      <a:endParaRPr lang="cs-CZ" sz="2000" dirty="0"/>
                    </a:p>
                    <a:p>
                      <a:pPr algn="ctr"/>
                      <a:endParaRPr lang="cs-CZ" sz="2000" dirty="0"/>
                    </a:p>
                    <a:p>
                      <a:pPr algn="ctr"/>
                      <a:r>
                        <a:rPr lang="cs-CZ" sz="2000" b="1" dirty="0"/>
                        <a:t>podmět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cs-CZ" sz="2000" dirty="0"/>
                    </a:p>
                    <a:p>
                      <a:pPr algn="ctr"/>
                      <a:endParaRPr lang="cs-CZ" sz="2000" dirty="0"/>
                    </a:p>
                    <a:p>
                      <a:pPr algn="ctr"/>
                      <a:endParaRPr lang="cs-CZ" sz="2000" dirty="0"/>
                    </a:p>
                    <a:p>
                      <a:pPr algn="ctr"/>
                      <a:endParaRPr lang="cs-CZ" sz="2000" dirty="0"/>
                    </a:p>
                    <a:p>
                      <a:pPr algn="ctr"/>
                      <a:endParaRPr lang="cs-CZ" sz="2000" dirty="0"/>
                    </a:p>
                    <a:p>
                      <a:pPr algn="ctr"/>
                      <a:r>
                        <a:rPr lang="cs-CZ" sz="2000" dirty="0"/>
                        <a:t>základní skladební dvojice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dirty="0"/>
                    </a:p>
                    <a:p>
                      <a:pPr algn="ctr"/>
                      <a:endParaRPr lang="cs-CZ" sz="2000" dirty="0"/>
                    </a:p>
                    <a:p>
                      <a:pPr algn="ctr"/>
                      <a:r>
                        <a:rPr lang="cs-CZ" sz="2000" dirty="0"/>
                        <a:t>Kdo? Co?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dirty="0"/>
                    </a:p>
                    <a:p>
                      <a:pPr algn="ctr"/>
                      <a:r>
                        <a:rPr lang="cs-CZ" sz="2000" b="1" dirty="0"/>
                        <a:t>vyjádřený</a:t>
                      </a:r>
                    </a:p>
                    <a:p>
                      <a:pPr algn="ctr"/>
                      <a:r>
                        <a:rPr lang="cs-CZ" sz="2000" b="1" dirty="0"/>
                        <a:t>nevyjádřený</a:t>
                      </a:r>
                    </a:p>
                    <a:p>
                      <a:pPr algn="ctr"/>
                      <a:r>
                        <a:rPr lang="cs-CZ" sz="2000" b="1" dirty="0"/>
                        <a:t>všeobecný</a:t>
                      </a:r>
                    </a:p>
                    <a:p>
                      <a:pPr algn="ctr"/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dirty="0"/>
                    </a:p>
                    <a:p>
                      <a:pPr algn="ctr"/>
                      <a:endParaRPr lang="cs-CZ" sz="2000" dirty="0"/>
                    </a:p>
                    <a:p>
                      <a:pPr algn="ctr"/>
                      <a:r>
                        <a:rPr lang="cs-CZ" sz="2000" dirty="0"/>
                        <a:t>všechny slovní druhy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281133"/>
                  </a:ext>
                </a:extLst>
              </a:tr>
              <a:tr h="2232248">
                <a:tc>
                  <a:txBody>
                    <a:bodyPr/>
                    <a:lstStyle/>
                    <a:p>
                      <a:pPr algn="ctr"/>
                      <a:endParaRPr lang="cs-CZ" sz="2000" dirty="0"/>
                    </a:p>
                    <a:p>
                      <a:pPr algn="ctr"/>
                      <a:endParaRPr lang="cs-CZ" sz="2000" dirty="0"/>
                    </a:p>
                    <a:p>
                      <a:pPr algn="ctr"/>
                      <a:endParaRPr lang="cs-CZ" sz="2000" b="1" dirty="0"/>
                    </a:p>
                    <a:p>
                      <a:pPr algn="ctr"/>
                      <a:r>
                        <a:rPr lang="cs-CZ" sz="2000" b="1" dirty="0"/>
                        <a:t>přísudek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/>
                    </a:p>
                    <a:p>
                      <a:pPr algn="ctr"/>
                      <a:endParaRPr lang="cs-CZ" sz="2000"/>
                    </a:p>
                    <a:p>
                      <a:pPr algn="ctr"/>
                      <a:r>
                        <a:rPr lang="cs-CZ" sz="2000"/>
                        <a:t>Co dělá podmět?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b="1" u="non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2000" b="1" u="non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slovesný </a:t>
                      </a:r>
                    </a:p>
                    <a:p>
                      <a:r>
                        <a:rPr lang="cs-CZ" sz="2000" b="1" u="non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jmenný se sponou </a:t>
                      </a:r>
                      <a:r>
                        <a:rPr lang="cs-CZ" sz="2000" b="0" u="non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(spona=být, bývat, stát se, stávat se)</a:t>
                      </a:r>
                    </a:p>
                    <a:p>
                      <a:r>
                        <a:rPr lang="cs-CZ" sz="2000" b="1" u="non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jmenný beze spony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b="0" u="non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2000" b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sloveso, podstatné jméno, přídavné jméno, zájmeno, číslovka, příslovce </a:t>
                      </a:r>
                    </a:p>
                    <a:p>
                      <a:r>
                        <a:rPr lang="cs-CZ" sz="2000" b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citoslovce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8170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7817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797C8D-FD9A-40E0-B727-6AE63BE3F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ROZVÍJEJÍCÍ VĚTNÉ ČLENY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8FAF7D91-CD25-47CC-BDE6-9D19B0E44E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3055248"/>
              </p:ext>
            </p:extLst>
          </p:nvPr>
        </p:nvGraphicFramePr>
        <p:xfrm>
          <a:off x="107504" y="980728"/>
          <a:ext cx="8928992" cy="5765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55644578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838433524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1518947677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01907057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926804712"/>
                    </a:ext>
                  </a:extLst>
                </a:gridCol>
              </a:tblGrid>
              <a:tr h="906355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na čem závisí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jak se ptáme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jak se dělí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čím bývá vyjádřen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4554758"/>
                  </a:ext>
                </a:extLst>
              </a:tr>
              <a:tr h="1829949">
                <a:tc>
                  <a:txBody>
                    <a:bodyPr/>
                    <a:lstStyle/>
                    <a:p>
                      <a:pPr algn="ctr"/>
                      <a:endParaRPr lang="cs-CZ" sz="2000" dirty="0"/>
                    </a:p>
                    <a:p>
                      <a:pPr algn="ctr"/>
                      <a:endParaRPr lang="cs-CZ" sz="2000" dirty="0"/>
                    </a:p>
                    <a:p>
                      <a:pPr algn="ctr"/>
                      <a:r>
                        <a:rPr lang="cs-CZ" sz="1800" b="1" dirty="0"/>
                        <a:t>předmět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/>
                        <a:t>sloveso, přídavné jméno</a:t>
                      </a:r>
                    </a:p>
                    <a:p>
                      <a:pPr algn="ctr"/>
                      <a:endParaRPr lang="cs-CZ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/>
                        <a:t>všechny pádové otázky kromě 1. a 5. pádu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dirty="0"/>
                    </a:p>
                    <a:p>
                      <a:pPr algn="ctr"/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podstatné jméno, zájmeno a</a:t>
                      </a:r>
                    </a:p>
                    <a:p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infinitiv</a:t>
                      </a:r>
                      <a:endParaRPr lang="cs-CZ" sz="20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281133"/>
                  </a:ext>
                </a:extLst>
              </a:tr>
              <a:tr h="3029392">
                <a:tc>
                  <a:txBody>
                    <a:bodyPr/>
                    <a:lstStyle/>
                    <a:p>
                      <a:pPr algn="ctr"/>
                      <a:endParaRPr lang="cs-CZ" sz="2000" dirty="0"/>
                    </a:p>
                    <a:p>
                      <a:pPr algn="ctr"/>
                      <a:endParaRPr lang="cs-CZ" sz="2000" dirty="0"/>
                    </a:p>
                    <a:p>
                      <a:pPr algn="ctr"/>
                      <a:endParaRPr lang="cs-CZ" sz="1800" b="1" dirty="0"/>
                    </a:p>
                    <a:p>
                      <a:pPr algn="ctr"/>
                      <a:endParaRPr lang="cs-CZ" sz="1800" b="1" dirty="0"/>
                    </a:p>
                    <a:p>
                      <a:pPr algn="ctr"/>
                      <a:r>
                        <a:rPr lang="cs-CZ" sz="1800" b="1" dirty="0"/>
                        <a:t>příslovečné určení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/>
                        <a:t>sloveso, přídavné jméno, příslovce</a:t>
                      </a:r>
                    </a:p>
                    <a:p>
                      <a:pPr algn="ctr"/>
                      <a:endParaRPr lang="cs-CZ" sz="2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cs-CZ" sz="20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Kde? Kam? Odkud? Kudy?</a:t>
                      </a:r>
                    </a:p>
                    <a:p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Kdy? Odkdy? Dokdy? Jak dlouho?</a:t>
                      </a:r>
                    </a:p>
                    <a:p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Jak? Jakým způsobem?</a:t>
                      </a:r>
                    </a:p>
                    <a:p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Kolik? Jakou měrou?</a:t>
                      </a:r>
                    </a:p>
                    <a:p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Proč? Z jaké příčiny?</a:t>
                      </a:r>
                    </a:p>
                    <a:p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 jakým účelem?</a:t>
                      </a:r>
                    </a:p>
                    <a:p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 jaké podmínky?</a:t>
                      </a:r>
                    </a:p>
                    <a:p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přes co? Navzdory čemu?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b="1" u="non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2000" b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místo</a:t>
                      </a:r>
                    </a:p>
                    <a:p>
                      <a:r>
                        <a:rPr lang="cs-CZ" sz="2000" b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čas</a:t>
                      </a:r>
                    </a:p>
                    <a:p>
                      <a:r>
                        <a:rPr lang="cs-CZ" sz="2000" b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způsob</a:t>
                      </a:r>
                    </a:p>
                    <a:p>
                      <a:r>
                        <a:rPr lang="cs-CZ" sz="2000" b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míra</a:t>
                      </a:r>
                    </a:p>
                    <a:p>
                      <a:r>
                        <a:rPr lang="cs-CZ" sz="2000" b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příčina</a:t>
                      </a:r>
                    </a:p>
                    <a:p>
                      <a:r>
                        <a:rPr lang="cs-CZ" sz="2000" b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účel</a:t>
                      </a:r>
                    </a:p>
                    <a:p>
                      <a:r>
                        <a:rPr lang="cs-CZ" sz="2000" b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podmínka</a:t>
                      </a:r>
                    </a:p>
                    <a:p>
                      <a:r>
                        <a:rPr lang="cs-CZ" sz="2000" b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přípustka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sz="20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sz="20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příslovce, podstatné jméno a</a:t>
                      </a:r>
                    </a:p>
                    <a:p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infinitiv</a:t>
                      </a:r>
                      <a:endParaRPr lang="cs-CZ" sz="2000" b="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472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398840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</TotalTime>
  <Words>564</Words>
  <Application>Microsoft Office PowerPoint</Application>
  <PresentationFormat>Předvádění na obrazovce (4:3)</PresentationFormat>
  <Paragraphs>187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Arial Black</vt:lpstr>
      <vt:lpstr>Calibri</vt:lpstr>
      <vt:lpstr>Times New Roman</vt:lpstr>
      <vt:lpstr>Wingdings</vt:lpstr>
      <vt:lpstr>Motiv sady Office</vt:lpstr>
      <vt:lpstr>Prezentace aplikace PowerPoint</vt:lpstr>
      <vt:lpstr>VĚTNÝ ČLEN</vt:lpstr>
      <vt:lpstr>VĚTNÝ ČLEN MŮŽE BÝT:</vt:lpstr>
      <vt:lpstr>VĚTNÝM ČLENEM NEJSOU:</vt:lpstr>
      <vt:lpstr>SKLADEBNÍ DVOJICE</vt:lpstr>
      <vt:lpstr>SKLADEBNÍ DVOJICE</vt:lpstr>
      <vt:lpstr>POSTUP PŘI URČOVÁNÍ VĚTNÝCH ČLENŮ</vt:lpstr>
      <vt:lpstr>ZÁKLADNÍ VĚTNÉ ČLENY</vt:lpstr>
      <vt:lpstr>ROZVÍJEJÍCÍ VĚTNÉ ČLENY</vt:lpstr>
      <vt:lpstr>ROZVÍJEJÍCÍ VĚTNÉ ČLENY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</dc:title>
  <dc:creator>hela</dc:creator>
  <cp:lastModifiedBy>Světluše Pospíšilová</cp:lastModifiedBy>
  <cp:revision>81</cp:revision>
  <dcterms:created xsi:type="dcterms:W3CDTF">2012-01-20T18:34:33Z</dcterms:created>
  <dcterms:modified xsi:type="dcterms:W3CDTF">2021-02-02T19:07:00Z</dcterms:modified>
</cp:coreProperties>
</file>